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5143500" type="screen16x9"/>
  <p:notesSz cx="6858000" cy="9144000"/>
  <p:embeddedFontLst>
    <p:embeddedFont>
      <p:font typeface="Nanum Gothic" panose="020B0600000101010101" charset="-127"/>
      <p:regular r:id="rId38"/>
      <p:bold r:id="rId39"/>
    </p:embeddedFont>
    <p:embeddedFont>
      <p:font typeface="Nanum Myeongjo" panose="020B0600000101010101" charset="-127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6" y="13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packing &amp; unpacking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347669296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347669296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34766929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347669296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347669296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347669296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34766929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34766929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34766929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34766929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3476692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3476692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34766929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347669296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347669296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347669296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347669296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347669296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347669296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347669296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34766929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34766929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34766929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34766929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2dd7e7f6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2dd7e7f69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347669296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347669296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2dd7e7f6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2dd7e7f6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dd7e7f6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2dd7e7f69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347669296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347669296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34766929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347669296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347669296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347669296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347669296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347669296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d4e5b8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d4e5b8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34766929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34766929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347669296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347669296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347669296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347669296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34766929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34766929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347669296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347669296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34766929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347669296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2dd7e7f6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2dd7e7f6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34766929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34766929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347669296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347669296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347669296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347669296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34766929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34766929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34766929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34766929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347669296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347669296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hyperlink" Target="http://konlpy.org/ko/latest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konlpy-ko.readthedocs.io/ko/v0.4.3/api/konlpy.tag/#konlpy.tag._mecab.Mecab" TargetMode="External"/><Relationship Id="rId3" Type="http://schemas.openxmlformats.org/officeDocument/2006/relationships/hyperlink" Target="https://konlpy-ko.readthedocs.io/ko/v0.4.3/morph/" TargetMode="External"/><Relationship Id="rId7" Type="http://schemas.openxmlformats.org/officeDocument/2006/relationships/hyperlink" Target="https://konlpy-ko.readthedocs.io/ko/v0.4.3/api/konlpy.tag/#konlpy.tag._twitter.Twitte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konlpy-ko.readthedocs.io/ko/v0.4.3/api/konlpy.tag/#konlpy.tag._hannanum.Hannanum" TargetMode="External"/><Relationship Id="rId5" Type="http://schemas.openxmlformats.org/officeDocument/2006/relationships/hyperlink" Target="https://konlpy-ko.readthedocs.io/ko/v0.4.3/api/konlpy.tag/#konlpy.tag._komoran.Komoran" TargetMode="External"/><Relationship Id="rId4" Type="http://schemas.openxmlformats.org/officeDocument/2006/relationships/hyperlink" Target="https://konlpy-ko.readthedocs.io/ko/v0.4.3/api/konlpy.tag/#konlpy.tag._kkma.Kkma" TargetMode="External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kkma.snu.ac.kr/documents/?doc=posta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one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regexr.com/" TargetMode="External"/><Relationship Id="rId4" Type="http://schemas.openxmlformats.org/officeDocument/2006/relationships/hyperlink" Target="http://www.regexper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re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문자열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미션 1. 영문 문장에서 사용된 단어 개수 세기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도전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 b="1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소문자로 변경</a:t>
            </a:r>
            <a:endParaRPr sz="1800" b="1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 b="1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특수문자 처리</a:t>
            </a:r>
            <a:endParaRPr sz="1800" b="1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 b="1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공백을 기준으로 단어를 분리</a:t>
            </a:r>
            <a:endParaRPr sz="1800" b="1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단어별 개수 세기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500" y="2634400"/>
            <a:ext cx="5436725" cy="2101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미션 2. 가장 많이 쓰이는 단어 10개 추출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전략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단어들을 횟수로 정렬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상위 10개만 추출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1450" y="26581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 idx="4294967295"/>
          </p:nvPr>
        </p:nvSpPr>
        <p:spPr>
          <a:xfrm>
            <a:off x="532825" y="352950"/>
            <a:ext cx="4039200" cy="1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lambda 함수</a:t>
            </a: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잠시 쓰고 버리는 함수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문법</a:t>
            </a:r>
            <a:b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- lambda 인자: 표현식 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sorted, </a:t>
            </a: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map, filter 함수와 함께 사용하는 방법을 익혀두자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lambda가 익숙해지면 함수형 언어에 대해 공부하자.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21" name="Google Shape;121;p24"/>
          <p:cNvPicPr preferRelativeResize="0"/>
          <p:nvPr/>
        </p:nvPicPr>
        <p:blipFill rotWithShape="1">
          <a:blip r:embed="rId3">
            <a:alphaModFix/>
          </a:blip>
          <a:srcRect b="3128"/>
          <a:stretch/>
        </p:blipFill>
        <p:spPr>
          <a:xfrm>
            <a:off x="4572000" y="352950"/>
            <a:ext cx="4452001" cy="33560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미션 2. 가장 많이 쓰이는 단어 10개 추출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도전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 b="1">
                <a:latin typeface="Nanum Myeongjo"/>
                <a:ea typeface="Nanum Myeongjo"/>
                <a:cs typeface="Nanum Myeongjo"/>
                <a:sym typeface="Nanum Myeongjo"/>
              </a:rPr>
              <a:t>단어들을 리스트 형태로 변형</a:t>
            </a:r>
            <a:endParaRPr sz="1800"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단어들을 횟수로 정렬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상위 10개만 추출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100" y="2152825"/>
            <a:ext cx="5431174" cy="26936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미션 2. 가장 많이 쓰이는 단어 10개 추출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도전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단어들을 리스트 형태로 변형</a:t>
            </a:r>
            <a:endParaRPr sz="1800">
              <a:solidFill>
                <a:srgbClr val="66666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 b="1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단어들을 횟수로 정렬</a:t>
            </a:r>
            <a:endParaRPr sz="1800" b="1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 b="1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상위 10개만 추출</a:t>
            </a:r>
            <a:endParaRPr sz="1800" b="1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025" y="2351350"/>
            <a:ext cx="5568501" cy="26485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351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library konlpy 소개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 idx="4294967295"/>
          </p:nvPr>
        </p:nvSpPr>
        <p:spPr>
          <a:xfrm>
            <a:off x="514775" y="679500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미션 1. 한글 문장에서 사용된 단어 개수 세기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한글은 공백으로 나누어도 단어가 아닌데...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어떤 전략이 있을까? 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800" y="2290550"/>
            <a:ext cx="4134200" cy="275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8"/>
          <p:cNvSpPr txBox="1"/>
          <p:nvPr/>
        </p:nvSpPr>
        <p:spPr>
          <a:xfrm>
            <a:off x="514775" y="2806375"/>
            <a:ext cx="32847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4"/>
              </a:rPr>
              <a:t>http://konlpy.org/ko/latest/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46" name="Google Shape;14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925" y="3183775"/>
            <a:ext cx="2865175" cy="4837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>
            <a:spLocks noGrp="1"/>
          </p:cNvSpPr>
          <p:nvPr>
            <p:ph type="title" idx="4294967295"/>
          </p:nvPr>
        </p:nvSpPr>
        <p:spPr>
          <a:xfrm>
            <a:off x="514775" y="679500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Konlpy 알고리즘 종류 및 비교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/>
              </a:rPr>
              <a:t>https://konlpy-ko.readthedocs.io/ko/v0.4.3/morph/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4"/>
              </a:rPr>
              <a:t>Kkma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5"/>
              </a:rPr>
              <a:t>Komoran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6"/>
              </a:rPr>
              <a:t>Hannanum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7"/>
              </a:rPr>
              <a:t>Twitter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8"/>
              </a:rPr>
              <a:t>Mecab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52" name="Google Shape;152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94525" y="2163913"/>
            <a:ext cx="2095500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 idx="4294967295"/>
          </p:nvPr>
        </p:nvSpPr>
        <p:spPr>
          <a:xfrm>
            <a:off x="514775" y="679500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Konlpy 주요 메소드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sentences: 문장 분리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nouns: 단어 분리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pos: 품사 분석</a:t>
            </a:r>
            <a:b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ko" sz="11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/>
              </a:rPr>
              <a:t>형태소 분석 품사 태그표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58" name="Google Shape;15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450" y="679500"/>
            <a:ext cx="4253726" cy="41960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>
            <a:spLocks noGrp="1"/>
          </p:cNvSpPr>
          <p:nvPr>
            <p:ph type="title" idx="4294967295"/>
          </p:nvPr>
        </p:nvSpPr>
        <p:spPr>
          <a:xfrm>
            <a:off x="533925" y="65107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미션 1. 한글 문장에서 사용된 단어 개수 세기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도전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konlpy를 이용하여 단어를 분리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특수문자 처리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단어별 개수 세기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64" name="Google Shape;164;p31"/>
          <p:cNvPicPr preferRelativeResize="0"/>
          <p:nvPr/>
        </p:nvPicPr>
        <p:blipFill rotWithShape="1">
          <a:blip r:embed="rId3">
            <a:alphaModFix/>
          </a:blip>
          <a:srcRect l="10063"/>
          <a:stretch/>
        </p:blipFill>
        <p:spPr>
          <a:xfrm>
            <a:off x="4394875" y="1764825"/>
            <a:ext cx="4531501" cy="31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 idx="4294967295"/>
          </p:nvPr>
        </p:nvSpPr>
        <p:spPr>
          <a:xfrm>
            <a:off x="514775" y="679500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다음 두 가지가 익숙하게 생각이 든다면 프로그래밍을 잘하게 된거라고 감히 말씀드릴 수 있겠습니다.</a:t>
            </a: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집합 데이터를 잘 다루는 것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문자열 데이터를 잘 다루는 것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문자열을 다루는 것에 집중해서 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프로그래밍을 배워봅시다.</a:t>
            </a: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150" y="2435275"/>
            <a:ext cx="2337125" cy="23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미션 2. 가장 많이 쓰이는 단어 10개 추출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도전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단어들을 리스트 형태로 변형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단어들을 횟수로 정렬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상위 10개만 추출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70" name="Google Shape;1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9925" y="2017475"/>
            <a:ext cx="5090699" cy="29902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351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정규표현식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>
            <a:spLocks noGrp="1"/>
          </p:cNvSpPr>
          <p:nvPr>
            <p:ph type="title" idx="4294967295"/>
          </p:nvPr>
        </p:nvSpPr>
        <p:spPr>
          <a:xfrm>
            <a:off x="514775" y="679500"/>
            <a:ext cx="76521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지금까지 배운 방법으로</a:t>
            </a: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문자열을 찾고, 바꾸고, 변환하는 것이 </a:t>
            </a: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충분히 가능합니다. 그러나</a:t>
            </a: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곧, 다음의 불편함이 찾아오게 됩니다. </a:t>
            </a: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“문서에서 전화번호들을 추출하고 싶어. “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“문서에서 email들을 추출하고 싶어. “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81" name="Google Shape;1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3125" y="2668575"/>
            <a:ext cx="2284325" cy="22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/>
        </p:nvSpPr>
        <p:spPr>
          <a:xfrm>
            <a:off x="490250" y="1293450"/>
            <a:ext cx="8010000" cy="3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1700"/>
              </a:spcBef>
              <a:spcAft>
                <a:spcPts val="0"/>
              </a:spcAft>
              <a:buClr>
                <a:srgbClr val="333333"/>
              </a:buClr>
              <a:buSzPts val="2400"/>
              <a:buChar char="●"/>
            </a:pPr>
            <a:r>
              <a:rPr lang="ko" sz="2400" b="1">
                <a:solidFill>
                  <a:srgbClr val="33333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regexone.com </a:t>
            </a:r>
            <a:r>
              <a:rPr lang="ko" sz="2400">
                <a:solidFill>
                  <a:schemeClr val="hlink"/>
                </a:solidFill>
                <a:uFill>
                  <a:noFill/>
                </a:uFill>
                <a:latin typeface="Nanum Myeongjo"/>
                <a:ea typeface="Nanum Myeongjo"/>
                <a:cs typeface="Nanum Myeongjo"/>
                <a:sym typeface="Nanum Myeongjo"/>
                <a:hlinkClick r:id="rId3"/>
              </a:rPr>
              <a:t>https://regexone.com/</a:t>
            </a:r>
            <a:br>
              <a:rPr lang="ko" sz="2400" b="1">
                <a:solidFill>
                  <a:srgbClr val="333333"/>
                </a:solidFill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ko" sz="18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정규 표현식 튜토리얼</a:t>
            </a:r>
            <a:endParaRPr sz="1800" b="1">
              <a:solidFill>
                <a:srgbClr val="33333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●"/>
            </a:pPr>
            <a:r>
              <a:rPr lang="ko" sz="2400" b="1">
                <a:solidFill>
                  <a:srgbClr val="33333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regexper </a:t>
            </a:r>
            <a:r>
              <a:rPr lang="ko" sz="2400">
                <a:solidFill>
                  <a:srgbClr val="0099FF"/>
                </a:solidFill>
                <a:uFill>
                  <a:noFill/>
                </a:uFill>
                <a:latin typeface="Nanum Myeongjo"/>
                <a:ea typeface="Nanum Myeongjo"/>
                <a:cs typeface="Nanum Myeongjo"/>
                <a:sym typeface="Nanum Myeongj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http://www.regexper.com/</a:t>
            </a:r>
            <a:br>
              <a:rPr lang="ko" sz="2400" b="1">
                <a:solidFill>
                  <a:srgbClr val="333333"/>
                </a:solidFill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ko" sz="18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정규 표현식을 시각화해서 보여주는 도구</a:t>
            </a:r>
            <a:endParaRPr sz="1800" b="1">
              <a:solidFill>
                <a:srgbClr val="33333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●"/>
            </a:pPr>
            <a:r>
              <a:rPr lang="ko" sz="2400" b="1">
                <a:solidFill>
                  <a:srgbClr val="33333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regexr </a:t>
            </a:r>
            <a:r>
              <a:rPr lang="ko" sz="2400">
                <a:solidFill>
                  <a:srgbClr val="0099FF"/>
                </a:solidFill>
                <a:uFill>
                  <a:noFill/>
                </a:uFill>
                <a:latin typeface="Nanum Myeongjo"/>
                <a:ea typeface="Nanum Myeongjo"/>
                <a:cs typeface="Nanum Myeongjo"/>
                <a:sym typeface="Nanum Myeongj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http://www.regexr.com/</a:t>
            </a:r>
            <a:br>
              <a:rPr lang="ko" sz="2400" b="1">
                <a:solidFill>
                  <a:srgbClr val="333333"/>
                </a:solidFill>
                <a:latin typeface="Nanum Myeongjo"/>
                <a:ea typeface="Nanum Myeongjo"/>
                <a:cs typeface="Nanum Myeongjo"/>
                <a:sym typeface="Nanum Myeongjo"/>
              </a:rPr>
            </a:br>
            <a:r>
              <a:rPr lang="ko" sz="1800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정규 표현식에 대한 도움말과 각종 사례들을 보여주는 서비스로 정규표현식을 라이브로 만들 수 있는 기능도 제공하고 있다.</a:t>
            </a:r>
            <a:endParaRPr sz="1800" b="1">
              <a:solidFill>
                <a:srgbClr val="33333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87" name="Google Shape;187;p3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351100" cy="8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latin typeface="Nanum Myeongjo"/>
                <a:ea typeface="Nanum Myeongjo"/>
                <a:cs typeface="Nanum Myeongjo"/>
                <a:sym typeface="Nanum Myeongjo"/>
              </a:rPr>
              <a:t>정규표현식을 위한 도구</a:t>
            </a:r>
            <a:endParaRPr sz="36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/>
        </p:nvSpPr>
        <p:spPr>
          <a:xfrm>
            <a:off x="445125" y="445225"/>
            <a:ext cx="8010000" cy="3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패턴 기본과 이스케이프</a:t>
            </a:r>
            <a:endParaRPr sz="2400" b="1">
              <a:solidFill>
                <a:srgbClr val="33333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문자들 - ABCs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숫자들 - 123s 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a로 시작 - ^a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z로 종료 - z$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^, $ 검색 - \^, \$ (‘\’는 이스케이프 문자)</a:t>
            </a:r>
            <a:endParaRPr sz="1800" b="1">
              <a:solidFill>
                <a:srgbClr val="33333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750" y="3037700"/>
            <a:ext cx="6791949" cy="18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/>
        </p:nvSpPr>
        <p:spPr>
          <a:xfrm>
            <a:off x="445125" y="445225"/>
            <a:ext cx="8010000" cy="3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모든 문자 그룹</a:t>
            </a:r>
            <a:endParaRPr sz="2400" b="1">
              <a:solidFill>
                <a:srgbClr val="33333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숫자 모두 - \d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숫자 제외한 모든 문자 - \D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알파벳과 숫자 모두 - \w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알파벳과 숫자 제외한 모든 문자 - \W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모든 문자 (특수문자 포함) - 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99" name="Google Shape;1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450" y="3144948"/>
            <a:ext cx="6927273" cy="16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/>
          <p:nvPr/>
        </p:nvSpPr>
        <p:spPr>
          <a:xfrm>
            <a:off x="445125" y="445225"/>
            <a:ext cx="8010000" cy="3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특정 문자와 범위</a:t>
            </a:r>
            <a:endParaRPr sz="2400" b="1">
              <a:solidFill>
                <a:srgbClr val="33333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a, b, c 중 하나 - [abc]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a, b, c 제외한 문자 하나 - [^abc]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a부터 m까지 문자 중 하나 - [a-m]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0부터 9까지 숫자 중 하나 - [0-9]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한글 전체;  [가-힣]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05" name="Google Shape;2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875" y="2731700"/>
            <a:ext cx="6537650" cy="22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/>
          <p:nvPr/>
        </p:nvSpPr>
        <p:spPr>
          <a:xfrm>
            <a:off x="445125" y="445225"/>
            <a:ext cx="8010000" cy="3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수량자</a:t>
            </a:r>
            <a:endParaRPr sz="2400" b="1">
              <a:solidFill>
                <a:srgbClr val="33333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 10개 연속 - a{10}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 5개~10개 연속 - a{5, 10}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a가 0개 이상 연속 - a*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a가 1개 이상 연속 - a+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a가 1개 있거나 없거나 - a?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11" name="Google Shape;2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150" y="3080527"/>
            <a:ext cx="6647473" cy="18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/>
          <p:nvPr/>
        </p:nvSpPr>
        <p:spPr>
          <a:xfrm>
            <a:off x="445125" y="445225"/>
            <a:ext cx="8010000" cy="3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서브패턴과 매칭그룹</a:t>
            </a:r>
            <a:endParaRPr sz="2400" b="1">
              <a:solidFill>
                <a:srgbClr val="33333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문자열 매칭 그룹 - ( ) </a:t>
            </a:r>
            <a:r>
              <a:rPr lang="ko">
                <a:solidFill>
                  <a:srgbClr val="66666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소괄호</a:t>
            </a:r>
            <a:endParaRPr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문자열 중 하나 매칭 그룹 - (abc|def)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하위 매칭 그룹 - (a(bc))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17" name="Google Shape;2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550" y="2571750"/>
            <a:ext cx="7125748" cy="20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/>
        </p:nvSpPr>
        <p:spPr>
          <a:xfrm>
            <a:off x="445125" y="445225"/>
            <a:ext cx="8010000" cy="3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전방탐색, 후방탐색</a:t>
            </a:r>
            <a:endParaRPr sz="2400" b="1">
              <a:solidFill>
                <a:srgbClr val="33333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긍정형 전방탐색 - (?=)</a:t>
            </a:r>
            <a:endParaRPr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부정형 전방탐색 - (?!)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긍정형 후방탐색 - (?&lt;=)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부정형 후방탐색 - (?&lt;!)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23" name="Google Shape;2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50475"/>
            <a:ext cx="3736650" cy="17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035250"/>
            <a:ext cx="3736650" cy="166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 idx="4294967295"/>
          </p:nvPr>
        </p:nvSpPr>
        <p:spPr>
          <a:xfrm>
            <a:off x="514775" y="679500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미션 1. 영문 문장에서 사용된 단어 개수 세기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어떤 전략이 있을까? 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225" y="2704650"/>
            <a:ext cx="2096950" cy="20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/>
              </a:rPr>
              <a:t>library re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정규 표현식을 지원하기 위해 기본 라이브러리로 re 모듈을 제공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주요 메소드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match: 문자열 전체가 정규식과 매치되는지 확인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search: 정규식과 매치되는 문자열이 있는지 확인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 b="1">
                <a:latin typeface="Nanum Myeongjo"/>
                <a:ea typeface="Nanum Myeongjo"/>
                <a:cs typeface="Nanum Myeongjo"/>
                <a:sym typeface="Nanum Myeongjo"/>
              </a:rPr>
              <a:t>findall: 정규식과 매치되는 모든 문자열(substring)을 리스트로 반환</a:t>
            </a:r>
            <a:endParaRPr sz="1800" b="1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 b="1">
                <a:latin typeface="Nanum Myeongjo"/>
                <a:ea typeface="Nanum Myeongjo"/>
                <a:cs typeface="Nanum Myeongjo"/>
                <a:sym typeface="Nanum Myeongjo"/>
              </a:rPr>
              <a:t>sub: 패턴을 찾아서 교체함. </a:t>
            </a:r>
            <a:endParaRPr sz="1800" b="1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30" name="Google Shape;23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050" y="3098600"/>
            <a:ext cx="5509100" cy="8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미션 1. 문서에서 email을 추출해보자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전략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email 정규표현식 패턴 생성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re를 이용하여 문자열 추출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email에서 email id와 도메인 분리 추출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36" name="Google Shape;2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00" y="27664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0425" y="27664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검색을 통해 email 정규표현식 패턴을 찾아보자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43" name="Google Shape;2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500" y="1259525"/>
            <a:ext cx="6606698" cy="3487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미션 1. 문서에서 email을 추출해보자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전략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email 정규표현식 패턴 생성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re를 이용하여 문자열 추출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○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email에서 email id와 도메인 분리 추출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49" name="Google Shape;2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300" y="2944231"/>
            <a:ext cx="7453502" cy="1786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1325" y="725725"/>
            <a:ext cx="2754750" cy="22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 txBox="1">
            <a:spLocks noGrp="1"/>
          </p:cNvSpPr>
          <p:nvPr>
            <p:ph type="title" idx="4294967295"/>
          </p:nvPr>
        </p:nvSpPr>
        <p:spPr>
          <a:xfrm>
            <a:off x="514775" y="407425"/>
            <a:ext cx="86292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미션 2. email에서 domain을 ‘opentutorials.com’으로 통일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전략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email 정규표현식 패턴 생성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re를 이용하여 문자열 바꾸기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○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sub 메소드를 통해서 변환 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○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‘</a:t>
            </a:r>
            <a:r>
              <a:rPr lang="ko" sz="1800">
                <a:latin typeface="Courier New"/>
                <a:ea typeface="Courier New"/>
                <a:cs typeface="Courier New"/>
                <a:sym typeface="Courier New"/>
              </a:rPr>
              <a:t>\g&lt;num&gt;</a:t>
            </a: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’ 사용법 이해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56" name="Google Shape;2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950" y="2803650"/>
            <a:ext cx="6370624" cy="20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351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Myeongjo"/>
                <a:ea typeface="Nanum Myeongjo"/>
                <a:cs typeface="Nanum Myeongjo"/>
                <a:sym typeface="Nanum Myeongjo"/>
              </a:rPr>
              <a:t>실습 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HTML에서 a 태그의 href 링크 추출하기.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 idx="4294967295"/>
          </p:nvPr>
        </p:nvSpPr>
        <p:spPr>
          <a:xfrm>
            <a:off x="514775" y="679500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미션 1. 영문 문장에서 사용된 단어 개수 세기</a:t>
            </a: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어떤 전략이 있을까? </a:t>
            </a: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문장을 단어로 분리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○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특수문자는 제외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Char char="○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단어들은 소문자로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단어별로 카운팅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Char char="○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word dict를 만들고 카운트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225" y="2704650"/>
            <a:ext cx="2096950" cy="20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 idx="4294967295"/>
          </p:nvPr>
        </p:nvSpPr>
        <p:spPr>
          <a:xfrm>
            <a:off x="532825" y="352950"/>
            <a:ext cx="7453500" cy="1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문자열에 사용되는 주요 함수</a:t>
            </a: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print: 문자열 출력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len: 문자열 길이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list: 각 문자의 리스트 생성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928" y="1974725"/>
            <a:ext cx="4831051" cy="25922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 idx="4294967295"/>
          </p:nvPr>
        </p:nvSpPr>
        <p:spPr>
          <a:xfrm>
            <a:off x="532825" y="352950"/>
            <a:ext cx="7453500" cy="1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문자열 주요 </a:t>
            </a: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메소드 1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split: 문자열 분리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join: 문자열 병합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strip: 공백 문자열 제거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800" y="912950"/>
            <a:ext cx="3917600" cy="3787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 idx="4294967295"/>
          </p:nvPr>
        </p:nvSpPr>
        <p:spPr>
          <a:xfrm>
            <a:off x="532825" y="352950"/>
            <a:ext cx="7453500" cy="1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문자열 주요 메소드 2</a:t>
            </a: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lower: 소문자로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upper: 대문자로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capitalize:첫음절 대문자로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925" y="900451"/>
            <a:ext cx="3987050" cy="32050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 idx="4294967295"/>
          </p:nvPr>
        </p:nvSpPr>
        <p:spPr>
          <a:xfrm>
            <a:off x="532825" y="352950"/>
            <a:ext cx="7453500" cy="1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문자열 주요 메소드 3</a:t>
            </a: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find: 위치 찾기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replace: 문자열 교체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125" y="858050"/>
            <a:ext cx="4203676" cy="29958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 idx="4294967295"/>
          </p:nvPr>
        </p:nvSpPr>
        <p:spPr>
          <a:xfrm>
            <a:off x="533925" y="651075"/>
            <a:ext cx="74535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미션 1. 영문 문장에서 사용된 단어 개수 세기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도전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공백을 기준으로 단어를 분리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AutoNum type="arabicPeriod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단어별 개수 세기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추가 고민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특수문자들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대소문자</a:t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 t="2832" b="2434"/>
          <a:stretch/>
        </p:blipFill>
        <p:spPr>
          <a:xfrm>
            <a:off x="4233550" y="1803375"/>
            <a:ext cx="4376524" cy="26890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853</Words>
  <Application>Microsoft Office PowerPoint</Application>
  <PresentationFormat>화면 슬라이드 쇼(16:9)</PresentationFormat>
  <Paragraphs>184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Nanum Gothic</vt:lpstr>
      <vt:lpstr>Arial</vt:lpstr>
      <vt:lpstr>Nanum Myeongjo</vt:lpstr>
      <vt:lpstr>Courier New</vt:lpstr>
      <vt:lpstr>Simple Light</vt:lpstr>
      <vt:lpstr>문자열</vt:lpstr>
      <vt:lpstr>다음 두 가지가 익숙하게 생각이 든다면 프로그래밍을 잘하게 된거라고 감히 말씀드릴 수 있겠습니다.  집합 데이터를 잘 다루는 것 문자열 데이터를 잘 다루는 것  문자열을 다루는 것에 집중해서  프로그래밍을 배워봅시다.</vt:lpstr>
      <vt:lpstr>미션 1. 영문 문장에서 사용된 단어 개수 세기 어떤 전략이 있을까?  </vt:lpstr>
      <vt:lpstr>미션 1. 영문 문장에서 사용된 단어 개수 세기 어떤 전략이 있을까?   문장을 단어로 분리 특수문자는 제외 단어들은 소문자로 단어별로 카운팅 word dict를 만들고 카운트</vt:lpstr>
      <vt:lpstr>문자열에 사용되는 주요 함수  print: 문자열 출력 len: 문자열 길이 list: 각 문자의 리스트 생성</vt:lpstr>
      <vt:lpstr>문자열 주요 메소드 1  split: 문자열 분리 join: 문자열 병합 strip: 공백 문자열 제거</vt:lpstr>
      <vt:lpstr>문자열 주요 메소드 2  lower: 소문자로 upper: 대문자로 capitalize:첫음절 대문자로</vt:lpstr>
      <vt:lpstr>문자열 주요 메소드 3  find: 위치 찾기 replace: 문자열 교체</vt:lpstr>
      <vt:lpstr>미션 1. 영문 문장에서 사용된 단어 개수 세기  도전 공백을 기준으로 단어를 분리 단어별 개수 세기  추가 고민 특수문자들 대소문자</vt:lpstr>
      <vt:lpstr>미션 1. 영문 문장에서 사용된 단어 개수 세기  도전 소문자로 변경 특수문자 처리 공백을 기준으로 단어를 분리 단어별 개수 세기 </vt:lpstr>
      <vt:lpstr>미션 2. 가장 많이 쓰이는 단어 10개 추출  전략 단어들을 횟수로 정렬 상위 10개만 추출</vt:lpstr>
      <vt:lpstr>lambda 함수  잠시 쓰고 버리는 함수 문법 - lambda 인자: 표현식  sorted, map, filter 함수와 함께 사용하는 방법을 익혀두자 lambda가 익숙해지면 함수형 언어에 대해 공부하자.</vt:lpstr>
      <vt:lpstr>미션 2. 가장 많이 쓰이는 단어 10개 추출  도전 단어들을 리스트 형태로 변형 단어들을 횟수로 정렬 상위 10개만 추출</vt:lpstr>
      <vt:lpstr>미션 2. 가장 많이 쓰이는 단어 10개 추출  도전 단어들을 리스트 형태로 변형 단어들을 횟수로 정렬 상위 10개만 추출</vt:lpstr>
      <vt:lpstr>library konlpy 소개</vt:lpstr>
      <vt:lpstr>미션 1. 한글 문장에서 사용된 단어 개수 세기  한글은 공백으로 나누어도 단어가 아닌데... 어떤 전략이 있을까?  </vt:lpstr>
      <vt:lpstr>Konlpy 알고리즘 종류 및 비교 https://konlpy-ko.readthedocs.io/ko/v0.4.3/morph/  Kkma Komoran Hannanum Twitter Mecab</vt:lpstr>
      <vt:lpstr>Konlpy 주요 메소드  sentences: 문장 분리 nouns: 단어 분리 pos: 품사 분석 형태소 분석 품사 태그표</vt:lpstr>
      <vt:lpstr>미션 1. 한글 문장에서 사용된 단어 개수 세기  도전 konlpy를 이용하여 단어를 분리 특수문자 처리 단어별 개수 세기 </vt:lpstr>
      <vt:lpstr>미션 2. 가장 많이 쓰이는 단어 10개 추출  도전 단어들을 리스트 형태로 변형 단어들을 횟수로 정렬 상위 10개만 추출</vt:lpstr>
      <vt:lpstr>정규표현식</vt:lpstr>
      <vt:lpstr>지금까지 배운 방법으로 문자열을 찾고, 바꾸고, 변환하는 것이  충분히 가능합니다. 그러나  곧, 다음의 불편함이 찾아오게 됩니다.   “문서에서 전화번호들을 추출하고 싶어. “ “문서에서 email들을 추출하고 싶어. “ </vt:lpstr>
      <vt:lpstr>정규표현식을 위한 도구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library re 정규 표현식을 지원하기 위해 기본 라이브러리로 re 모듈을 제공  주요 메소드 match: 문자열 전체가 정규식과 매치되는지 확인 search: 정규식과 매치되는 문자열이 있는지 확인 findall: 정규식과 매치되는 모든 문자열(substring)을 리스트로 반환 sub: 패턴을 찾아서 교체함. </vt:lpstr>
      <vt:lpstr>미션 1. 문서에서 email을 추출해보자  전략 email 정규표현식 패턴 생성 re를 이용하여 문자열 추출 email에서 email id와 도메인 분리 추출</vt:lpstr>
      <vt:lpstr>검색을 통해 email 정규표현식 패턴을 찾아보자</vt:lpstr>
      <vt:lpstr>미션 1. 문서에서 email을 추출해보자  전략 email 정규표현식 패턴 생성 re를 이용하여 문자열 추출 email에서 email id와 도메인 분리 추출</vt:lpstr>
      <vt:lpstr>미션 2. email에서 domain을 ‘opentutorials.com’으로 통일  전략 email 정규표현식 패턴 생성 re를 이용하여 문자열 바꾸기 sub 메소드를 통해서 변환  ‘\g&lt;num&gt;’ 사용법 이해</vt:lpstr>
      <vt:lpstr>실습  HTML에서 a 태그의 href 링크 추출하기.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문자열</dc:title>
  <dc:creator>정상철</dc:creator>
  <cp:lastModifiedBy>정 상철</cp:lastModifiedBy>
  <cp:revision>1</cp:revision>
  <dcterms:modified xsi:type="dcterms:W3CDTF">2021-09-09T06:54:21Z</dcterms:modified>
</cp:coreProperties>
</file>